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5102"/>
    <a:srgbClr val="FF9D00"/>
    <a:srgbClr val="FF6702"/>
    <a:srgbClr val="FF3305"/>
    <a:srgbClr val="CF3E00"/>
    <a:srgbClr val="236F7A"/>
    <a:srgbClr val="EEB42D"/>
    <a:srgbClr val="FFEE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7" autoAdjust="0"/>
    <p:restoredTop sz="94649" autoAdjust="0"/>
  </p:normalViewPr>
  <p:slideViewPr>
    <p:cSldViewPr>
      <p:cViewPr>
        <p:scale>
          <a:sx n="48" d="100"/>
          <a:sy n="48" d="100"/>
        </p:scale>
        <p:origin x="-972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2057400"/>
            <a:ext cx="2514600" cy="26670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95800" y="5562600"/>
            <a:ext cx="4419600" cy="94615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400800"/>
            <a:ext cx="1905000" cy="3048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6400800"/>
            <a:ext cx="4343400" cy="3048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477000"/>
            <a:ext cx="19050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7BB523-44DF-46A1-90A9-DCE9FC2EC77A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3BAC-BBB2-4FA1-8905-F803E36536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609600"/>
            <a:ext cx="20002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8483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FE13F-F6C3-4D01-A1D2-8F17C9F890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4F65-8CDD-431F-8486-59DA5C04F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12580-0B7B-44D9-AE2C-69EC5EBD72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924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10C70-FDCE-4637-86D7-1C3C05BDC8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90997-FC1F-40BC-8169-AB87F4136C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815ED-A93E-4548-AE9C-362F878B6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40274-3A82-40A2-BAB4-A879537B3F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03B9E-7532-4B7A-AC93-3F0AFFF56F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7D024-3E4A-4010-B1F4-DBF4A4D7A5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00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400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400800"/>
            <a:ext cx="457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28A25B0-9916-4CD3-BA50-FE11A1AABA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 Ellis, Samantha </a:t>
            </a:r>
            <a:r>
              <a:rPr lang="en-US" dirty="0" err="1" smtClean="0"/>
              <a:t>Lamoreux</a:t>
            </a:r>
            <a:r>
              <a:rPr lang="en-US" dirty="0" smtClean="0"/>
              <a:t>, Aimee </a:t>
            </a:r>
            <a:r>
              <a:rPr lang="en-US" dirty="0" err="1" smtClean="0"/>
              <a:t>Sitch</a:t>
            </a:r>
            <a:r>
              <a:rPr lang="en-US" dirty="0" smtClean="0"/>
              <a:t>, Samantha </a:t>
            </a:r>
            <a:r>
              <a:rPr lang="en-US" dirty="0" err="1" smtClean="0"/>
              <a:t>Shreckengast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Solar Energy is and how it is Used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radiant light and heat from the </a:t>
            </a:r>
            <a:r>
              <a:rPr lang="en-US" sz="2400" dirty="0" smtClean="0"/>
              <a:t>sun</a:t>
            </a:r>
            <a:endParaRPr lang="en-US" sz="2400" dirty="0" smtClean="0"/>
          </a:p>
          <a:p>
            <a:r>
              <a:rPr lang="en-US" sz="2400" dirty="0" smtClean="0"/>
              <a:t>Can be converted to thermal energy or </a:t>
            </a:r>
            <a:r>
              <a:rPr lang="en-US" sz="2400" dirty="0" smtClean="0"/>
              <a:t>heat</a:t>
            </a:r>
            <a:endParaRPr lang="en-US" sz="2400" dirty="0" smtClean="0"/>
          </a:p>
          <a:p>
            <a:r>
              <a:rPr lang="en-US" sz="2400" dirty="0" smtClean="0"/>
              <a:t>Heat water, for use in homes, buildings, and swimming </a:t>
            </a:r>
            <a:r>
              <a:rPr lang="en-US" sz="2400" dirty="0" smtClean="0"/>
              <a:t>pools</a:t>
            </a:r>
            <a:endParaRPr lang="en-US" sz="2400" dirty="0" smtClean="0"/>
          </a:p>
          <a:p>
            <a:r>
              <a:rPr lang="en-US" sz="2400" dirty="0" smtClean="0"/>
              <a:t>Heats spaces inside greenhouses, homes, and other </a:t>
            </a:r>
            <a:r>
              <a:rPr lang="en-US" sz="2400" dirty="0" smtClean="0"/>
              <a:t>buildings</a:t>
            </a:r>
            <a:endParaRPr lang="en-US" sz="2400" dirty="0" smtClean="0"/>
          </a:p>
          <a:p>
            <a:r>
              <a:rPr lang="en-US" sz="2400" dirty="0" smtClean="0"/>
              <a:t>Solar energy can be converted into electricity by two </a:t>
            </a:r>
            <a:r>
              <a:rPr lang="en-US" sz="2400" dirty="0" smtClean="0"/>
              <a:t>ways</a:t>
            </a:r>
            <a:endParaRPr lang="en-US" sz="2400" dirty="0" smtClean="0"/>
          </a:p>
          <a:p>
            <a:pPr lvl="1"/>
            <a:r>
              <a:rPr lang="en-US" sz="2000" dirty="0" smtClean="0"/>
              <a:t>Photovoltaic (PV devices) or “solar cells”- change sunlight directly into </a:t>
            </a:r>
            <a:r>
              <a:rPr lang="en-US" sz="2000" dirty="0" smtClean="0"/>
              <a:t>electricity</a:t>
            </a:r>
            <a:endParaRPr lang="en-US" sz="2000" dirty="0" smtClean="0"/>
          </a:p>
          <a:p>
            <a:pPr lvl="1"/>
            <a:r>
              <a:rPr lang="en-US" sz="2000" dirty="0" smtClean="0"/>
              <a:t>Solar Power Plants- Indirectly generate electricity when heat from solar thermal collectors is used to heat a fluid which produces steam that is used to power </a:t>
            </a:r>
            <a:r>
              <a:rPr lang="en-US" sz="2000" dirty="0" smtClean="0"/>
              <a:t>generator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Use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Transportation Signaling</a:t>
            </a:r>
          </a:p>
          <a:p>
            <a:pPr lvl="1"/>
            <a:r>
              <a:rPr lang="en-US" sz="2400" dirty="0" smtClean="0"/>
              <a:t>Lighthouses</a:t>
            </a:r>
          </a:p>
          <a:p>
            <a:pPr lvl="1"/>
            <a:r>
              <a:rPr lang="en-US" sz="2400" dirty="0" smtClean="0"/>
              <a:t>Road traffic warning signals</a:t>
            </a:r>
          </a:p>
          <a:p>
            <a:r>
              <a:rPr lang="en-US" sz="2800" dirty="0" smtClean="0"/>
              <a:t>PV Panels</a:t>
            </a:r>
          </a:p>
          <a:p>
            <a:r>
              <a:rPr lang="en-US" sz="2800" dirty="0" smtClean="0"/>
              <a:t>Solar Cars</a:t>
            </a:r>
          </a:p>
          <a:p>
            <a:r>
              <a:rPr lang="en-US" sz="2800" dirty="0" smtClean="0"/>
              <a:t>Heating</a:t>
            </a:r>
          </a:p>
          <a:p>
            <a:r>
              <a:rPr lang="en-US" sz="2800" dirty="0" smtClean="0"/>
              <a:t>Generate Electricity</a:t>
            </a:r>
          </a:p>
          <a:p>
            <a:r>
              <a:rPr lang="en-US" sz="2800" dirty="0" smtClean="0"/>
              <a:t>Lighting Homes (Indoors and Outdoors)</a:t>
            </a:r>
          </a:p>
          <a:p>
            <a:r>
              <a:rPr lang="en-US" sz="2800" dirty="0" smtClean="0"/>
              <a:t>Dry Clothes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</a:t>
            </a:r>
          </a:p>
          <a:p>
            <a:r>
              <a:rPr lang="en-US" dirty="0" smtClean="0"/>
              <a:t>Supplies are unlimited</a:t>
            </a:r>
          </a:p>
          <a:p>
            <a:r>
              <a:rPr lang="en-US" dirty="0" smtClean="0"/>
              <a:t>Produces no air or water pollution</a:t>
            </a:r>
          </a:p>
          <a:p>
            <a:r>
              <a:rPr lang="en-US" dirty="0" smtClean="0"/>
              <a:t>Does have some indirect impacts on the environment</a:t>
            </a:r>
          </a:p>
          <a:p>
            <a:pPr lvl="1"/>
            <a:r>
              <a:rPr lang="en-US" dirty="0" smtClean="0"/>
              <a:t>Manufacturing the photovoltaic cells used to convert sunlight into electricity consumes silicon and produces some waste products.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and Social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Sunlight itself is free</a:t>
            </a:r>
          </a:p>
          <a:p>
            <a:r>
              <a:rPr lang="en-US" dirty="0" smtClean="0"/>
              <a:t>Initial setup of solar panels is costly</a:t>
            </a:r>
          </a:p>
          <a:p>
            <a:pPr lvl="1"/>
            <a:r>
              <a:rPr lang="en-US" dirty="0" smtClean="0"/>
              <a:t>Approx. $20,000</a:t>
            </a:r>
          </a:p>
          <a:p>
            <a:r>
              <a:rPr lang="en-US" dirty="0" smtClean="0"/>
              <a:t>Approx. $10-$12 per watt</a:t>
            </a:r>
            <a:r>
              <a:rPr lang="en-US" dirty="0" smtClean="0"/>
              <a:t> </a:t>
            </a:r>
            <a:r>
              <a:rPr lang="en-US" dirty="0" smtClean="0"/>
              <a:t>used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Solar Energy Accepted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there are many solar energy techniques used today</a:t>
            </a:r>
          </a:p>
          <a:p>
            <a:r>
              <a:rPr lang="en-US" dirty="0" smtClean="0"/>
              <a:t>However, fossil fuels are still cheaper and easier to 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lar Energy">
  <a:themeElements>
    <a:clrScheme name="Office Theme 11">
      <a:dk1>
        <a:srgbClr val="FDB15D"/>
      </a:dk1>
      <a:lt1>
        <a:srgbClr val="FFCC66"/>
      </a:lt1>
      <a:dk2>
        <a:srgbClr val="CE1B08"/>
      </a:dk2>
      <a:lt2>
        <a:srgbClr val="969696"/>
      </a:lt2>
      <a:accent1>
        <a:srgbClr val="FBDF53"/>
      </a:accent1>
      <a:accent2>
        <a:srgbClr val="FF9966"/>
      </a:accent2>
      <a:accent3>
        <a:srgbClr val="FFE2B8"/>
      </a:accent3>
      <a:accent4>
        <a:srgbClr val="D8974E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58572B"/>
        </a:dk1>
        <a:lt1>
          <a:srgbClr val="EBF5A5"/>
        </a:lt1>
        <a:dk2>
          <a:srgbClr val="E3EBF1"/>
        </a:dk2>
        <a:lt2>
          <a:srgbClr val="336699"/>
        </a:lt2>
        <a:accent1>
          <a:srgbClr val="CCCC99"/>
        </a:accent1>
        <a:accent2>
          <a:srgbClr val="FFFFCC"/>
        </a:accent2>
        <a:accent3>
          <a:srgbClr val="F3F9CF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FFCC66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E7B95C"/>
        </a:accent6>
        <a:hlink>
          <a:srgbClr val="3333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800000"/>
        </a:dk1>
        <a:lt1>
          <a:srgbClr val="FFFFCC"/>
        </a:lt1>
        <a:dk2>
          <a:srgbClr val="000000"/>
        </a:dk2>
        <a:lt2>
          <a:srgbClr val="808080"/>
        </a:lt2>
        <a:accent1>
          <a:srgbClr val="F1D4AD"/>
        </a:accent1>
        <a:accent2>
          <a:srgbClr val="333399"/>
        </a:accent2>
        <a:accent3>
          <a:srgbClr val="FFFFE2"/>
        </a:accent3>
        <a:accent4>
          <a:srgbClr val="6C0000"/>
        </a:accent4>
        <a:accent5>
          <a:srgbClr val="F7E6D3"/>
        </a:accent5>
        <a:accent6>
          <a:srgbClr val="2D2D8A"/>
        </a:accent6>
        <a:hlink>
          <a:srgbClr val="FF0000"/>
        </a:hlink>
        <a:folHlink>
          <a:srgbClr val="A845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F5EFD3"/>
        </a:dk1>
        <a:lt1>
          <a:srgbClr val="FFFFCC"/>
        </a:lt1>
        <a:dk2>
          <a:srgbClr val="FFFF99"/>
        </a:dk2>
        <a:lt2>
          <a:srgbClr val="005A58"/>
        </a:lt2>
        <a:accent1>
          <a:srgbClr val="D89A36"/>
        </a:accent1>
        <a:accent2>
          <a:srgbClr val="A54100"/>
        </a:accent2>
        <a:accent3>
          <a:srgbClr val="FFFFE2"/>
        </a:accent3>
        <a:accent4>
          <a:srgbClr val="D1CCB4"/>
        </a:accent4>
        <a:accent5>
          <a:srgbClr val="E9CAAE"/>
        </a:accent5>
        <a:accent6>
          <a:srgbClr val="953A00"/>
        </a:accent6>
        <a:hlink>
          <a:srgbClr val="FFCC99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DEBD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F6EA8E"/>
        </a:accent2>
        <a:accent3>
          <a:srgbClr val="AAAACA"/>
        </a:accent3>
        <a:accent4>
          <a:srgbClr val="DABDA1"/>
        </a:accent4>
        <a:accent5>
          <a:srgbClr val="ADB8E2"/>
        </a:accent5>
        <a:accent6>
          <a:srgbClr val="DFD4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FFDD99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C88A"/>
        </a:accent6>
        <a:hlink>
          <a:srgbClr val="3333CC"/>
        </a:hlink>
        <a:folHlink>
          <a:srgbClr val="FFEB9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5C1F00"/>
        </a:dk1>
        <a:lt1>
          <a:srgbClr val="FFFFCC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AE"/>
        </a:accent4>
        <a:accent5>
          <a:srgbClr val="E2ADAA"/>
        </a:accent5>
        <a:accent6>
          <a:srgbClr val="AC6D56"/>
        </a:accent6>
        <a:hlink>
          <a:srgbClr val="FFE80B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FDB15D"/>
        </a:dk1>
        <a:lt1>
          <a:srgbClr val="FFCC66"/>
        </a:lt1>
        <a:dk2>
          <a:srgbClr val="CE1B08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E2B8"/>
        </a:accent3>
        <a:accent4>
          <a:srgbClr val="D8974E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Solar Energy</Template>
  <TotalTime>24</TotalTime>
  <Words>231</Words>
  <Application>Microsoft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Solar Energy</vt:lpstr>
      <vt:lpstr>Solar Energy</vt:lpstr>
      <vt:lpstr>What Solar Energy is and how it is Used</vt:lpstr>
      <vt:lpstr>Current Use</vt:lpstr>
      <vt:lpstr>Environmental Impacts</vt:lpstr>
      <vt:lpstr>Environmental and Social Costs</vt:lpstr>
      <vt:lpstr>Is Solar Energy Accepted Today?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</dc:title>
  <dc:subject/>
  <dc:creator> </dc:creator>
  <cp:keywords/>
  <dc:description/>
  <cp:lastModifiedBy> </cp:lastModifiedBy>
  <cp:revision>12</cp:revision>
  <cp:lastPrinted>1601-01-01T00:00:00Z</cp:lastPrinted>
  <dcterms:created xsi:type="dcterms:W3CDTF">2009-04-27T12:53:15Z</dcterms:created>
  <dcterms:modified xsi:type="dcterms:W3CDTF">2009-04-27T13:17:52Z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TC010721551033</vt:lpwstr>
  </property>
</Properties>
</file>